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League Spartan" charset="1" panose="00000800000000000000"/>
      <p:regular r:id="rId18"/>
    </p:embeddedFont>
    <p:embeddedFont>
      <p:font typeface="Open Sauce" charset="1" panose="00000500000000000000"/>
      <p:regular r:id="rId19"/>
    </p:embeddedFont>
    <p:embeddedFont>
      <p:font typeface="Poppins" charset="1" panose="000005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9403" y="2463628"/>
            <a:ext cx="614749" cy="61474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64152" y="2156254"/>
            <a:ext cx="307374" cy="30737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28476" y="-329996"/>
            <a:ext cx="1235676" cy="475407"/>
            <a:chOff x="0" y="0"/>
            <a:chExt cx="325445" cy="1252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25445" cy="125210"/>
            </a:xfrm>
            <a:custGeom>
              <a:avLst/>
              <a:gdLst/>
              <a:ahLst/>
              <a:cxnLst/>
              <a:rect r="r" b="b" t="t" l="l"/>
              <a:pathLst>
                <a:path h="125210" w="325445">
                  <a:moveTo>
                    <a:pt x="0" y="0"/>
                  </a:moveTo>
                  <a:lnTo>
                    <a:pt x="325445" y="0"/>
                  </a:lnTo>
                  <a:lnTo>
                    <a:pt x="325445" y="125210"/>
                  </a:lnTo>
                  <a:lnTo>
                    <a:pt x="0" y="12521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325445" cy="182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219530" y="3680895"/>
            <a:ext cx="8963229" cy="2592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50"/>
              </a:lnSpc>
            </a:pPr>
            <a:r>
              <a:rPr lang="en-US" sz="10365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CRISPR LAB 360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89792" y="6399859"/>
            <a:ext cx="1980718" cy="380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27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Get Started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280982" y="6390334"/>
            <a:ext cx="2191169" cy="38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7"/>
              </a:lnSpc>
            </a:pPr>
            <a:r>
              <a:rPr lang="en-US" sz="229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Learn More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13231" y="-203727"/>
            <a:ext cx="1235676" cy="475407"/>
            <a:chOff x="0" y="0"/>
            <a:chExt cx="325445" cy="125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5445" cy="125210"/>
            </a:xfrm>
            <a:custGeom>
              <a:avLst/>
              <a:gdLst/>
              <a:ahLst/>
              <a:cxnLst/>
              <a:rect r="r" b="b" t="t" l="l"/>
              <a:pathLst>
                <a:path h="125210" w="325445">
                  <a:moveTo>
                    <a:pt x="0" y="0"/>
                  </a:moveTo>
                  <a:lnTo>
                    <a:pt x="325445" y="0"/>
                  </a:lnTo>
                  <a:lnTo>
                    <a:pt x="325445" y="125210"/>
                  </a:lnTo>
                  <a:lnTo>
                    <a:pt x="0" y="12521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25445" cy="182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35448" y="1136978"/>
            <a:ext cx="8183377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5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EKIBIN</a:t>
            </a:r>
            <a:r>
              <a:rPr lang="en-US" b="true" sz="5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AKADEMIK VE KLINIK GÜCÜ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041450"/>
            <a:ext cx="9627356" cy="721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5"/>
              </a:lnSpc>
            </a:pPr>
          </a:p>
          <a:p>
            <a:pPr algn="l" marL="557582" indent="-278791" lvl="1">
              <a:lnSpc>
                <a:spcPts val="3615"/>
              </a:lnSpc>
              <a:buFont typeface="Arial"/>
              <a:buChar char="•"/>
            </a:pPr>
            <a:r>
              <a:rPr lang="en-US" sz="258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Acıbadem öğrencileri:</a:t>
            </a:r>
          </a:p>
          <a:p>
            <a:pPr algn="l" marL="557582" indent="-278791" lvl="1">
              <a:lnSpc>
                <a:spcPts val="3615"/>
              </a:lnSpc>
              <a:buFont typeface="Arial"/>
              <a:buChar char="•"/>
            </a:pPr>
            <a:r>
              <a:rPr lang="en-US" sz="258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• Moleküler biyoloji, biyoinformatik, genetik, temel tıp bilimlerine yüksek ilgisi olan çekirdek kadro</a:t>
            </a:r>
          </a:p>
          <a:p>
            <a:pPr algn="l" marL="557582" indent="-278791" lvl="1">
              <a:lnSpc>
                <a:spcPts val="3615"/>
              </a:lnSpc>
              <a:buFont typeface="Arial"/>
              <a:buChar char="•"/>
            </a:pPr>
            <a:r>
              <a:rPr lang="en-US" sz="258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ABD deneyimleri:</a:t>
            </a:r>
          </a:p>
          <a:p>
            <a:pPr algn="l" marL="557582" indent="-278791" lvl="1">
              <a:lnSpc>
                <a:spcPts val="3615"/>
              </a:lnSpc>
              <a:buFont typeface="Arial"/>
              <a:buChar char="•"/>
            </a:pPr>
            <a:r>
              <a:rPr lang="en-US" sz="258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• Cleveland Clinic (klinik deneyim)</a:t>
            </a:r>
          </a:p>
          <a:p>
            <a:pPr algn="l" marL="557582" indent="-278791" lvl="1">
              <a:lnSpc>
                <a:spcPts val="3615"/>
              </a:lnSpc>
              <a:buFont typeface="Arial"/>
              <a:buChar char="•"/>
            </a:pPr>
            <a:r>
              <a:rPr lang="en-US" sz="258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• Johns Hopkins ( klinik araştırma)</a:t>
            </a:r>
          </a:p>
          <a:p>
            <a:pPr algn="l" marL="557582" indent="-278791" lvl="1">
              <a:lnSpc>
                <a:spcPts val="3615"/>
              </a:lnSpc>
              <a:buFont typeface="Arial"/>
              <a:buChar char="•"/>
            </a:pPr>
            <a:r>
              <a:rPr lang="en-US" sz="258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Klinik destek:</a:t>
            </a:r>
          </a:p>
          <a:p>
            <a:pPr algn="l" marL="557582" indent="-278791" lvl="1">
              <a:lnSpc>
                <a:spcPts val="3615"/>
              </a:lnSpc>
              <a:buFont typeface="Arial"/>
              <a:buChar char="•"/>
            </a:pPr>
            <a:r>
              <a:rPr lang="en-US" sz="258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• Beyan &amp; Berat Doğan (Acil Tıp Asistanı) → “klinik akıl yürütme” entegrasyonu</a:t>
            </a:r>
          </a:p>
          <a:p>
            <a:pPr algn="l" marL="557582" indent="-278791" lvl="1">
              <a:lnSpc>
                <a:spcPts val="3615"/>
              </a:lnSpc>
              <a:buFont typeface="Arial"/>
              <a:buChar char="•"/>
            </a:pPr>
            <a:r>
              <a:rPr lang="en-US" sz="258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Genetik doğrulama:</a:t>
            </a:r>
          </a:p>
          <a:p>
            <a:pPr algn="l" marL="557582" indent="-278791" lvl="1">
              <a:lnSpc>
                <a:spcPts val="3615"/>
              </a:lnSpc>
              <a:buFont typeface="Arial"/>
              <a:buChar char="•"/>
            </a:pPr>
            <a:r>
              <a:rPr lang="en-US" sz="258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• Boston University Genetik PhD öğrencisi Mustafa Tuncay</a:t>
            </a:r>
          </a:p>
          <a:p>
            <a:pPr algn="l">
              <a:lnSpc>
                <a:spcPts val="3615"/>
              </a:lnSpc>
              <a:spcBef>
                <a:spcPct val="0"/>
              </a:spcBef>
            </a:pPr>
            <a:r>
              <a:rPr lang="en-US" sz="258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 kadro hem laboratuvar hem klinik hem de teknik bakış açısını mükemmel birleştiriyor.</a:t>
            </a:r>
          </a:p>
          <a:p>
            <a:pPr algn="l">
              <a:lnSpc>
                <a:spcPts val="361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65421" y="2071666"/>
            <a:ext cx="7882102" cy="6143667"/>
            <a:chOff x="0" y="0"/>
            <a:chExt cx="10509469" cy="819155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7261" t="0" r="7261" b="0"/>
            <a:stretch>
              <a:fillRect/>
            </a:stretch>
          </p:blipFill>
          <p:spPr>
            <a:xfrm flipH="false" flipV="false">
              <a:off x="0" y="0"/>
              <a:ext cx="10509469" cy="8191556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6073719" y="0"/>
            <a:ext cx="1235676" cy="271679"/>
            <a:chOff x="0" y="0"/>
            <a:chExt cx="325445" cy="7155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5445" cy="71553"/>
            </a:xfrm>
            <a:custGeom>
              <a:avLst/>
              <a:gdLst/>
              <a:ahLst/>
              <a:cxnLst/>
              <a:rect r="r" b="b" t="t" l="l"/>
              <a:pathLst>
                <a:path h="71553" w="325445">
                  <a:moveTo>
                    <a:pt x="0" y="0"/>
                  </a:moveTo>
                  <a:lnTo>
                    <a:pt x="325445" y="0"/>
                  </a:lnTo>
                  <a:lnTo>
                    <a:pt x="325445" y="71553"/>
                  </a:lnTo>
                  <a:lnTo>
                    <a:pt x="0" y="7155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325445" cy="128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131783" y="1133475"/>
            <a:ext cx="9883872" cy="187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5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NEDE</a:t>
            </a:r>
            <a:r>
              <a:rPr lang="en-US" b="true" sz="5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 BU PROJE DESTEKLENMELI? (ANA TEMEL)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5428" y="2706775"/>
            <a:ext cx="9069030" cy="655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2"/>
              </a:lnSpc>
            </a:pPr>
          </a:p>
          <a:p>
            <a:pPr algn="l" marL="500011" indent="-250006" lvl="1">
              <a:lnSpc>
                <a:spcPts val="3242"/>
              </a:lnSpc>
              <a:buFont typeface="Arial"/>
              <a:buChar char="•"/>
            </a:pPr>
            <a:r>
              <a:rPr lang="en-US" sz="23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Türkiye’de ilk CRISPR eğitim oyunu</a:t>
            </a:r>
          </a:p>
          <a:p>
            <a:pPr algn="l" marL="500011" indent="-250006" lvl="1">
              <a:lnSpc>
                <a:spcPts val="3242"/>
              </a:lnSpc>
              <a:buFont typeface="Arial"/>
              <a:buChar char="•"/>
            </a:pPr>
            <a:r>
              <a:rPr lang="en-US" sz="23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Çok güçlü bir akademik omurga:</a:t>
            </a:r>
          </a:p>
          <a:p>
            <a:pPr algn="l" marL="500011" indent="-250006" lvl="1">
              <a:lnSpc>
                <a:spcPts val="3242"/>
              </a:lnSpc>
              <a:buFont typeface="Arial"/>
              <a:buChar char="•"/>
            </a:pPr>
            <a:r>
              <a:rPr lang="en-US" sz="23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Harvard – Boston – Karolinska – Koç Üniversitesi</a:t>
            </a:r>
          </a:p>
          <a:p>
            <a:pPr algn="l" marL="500011" indent="-250006" lvl="1">
              <a:lnSpc>
                <a:spcPts val="3242"/>
              </a:lnSpc>
              <a:buFont typeface="Arial"/>
              <a:buChar char="•"/>
            </a:pPr>
            <a:r>
              <a:rPr lang="en-US" sz="23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19 kişilik, disiplinler arası, yüksek motivasyonlu ekip</a:t>
            </a:r>
          </a:p>
          <a:p>
            <a:pPr algn="l" marL="500011" indent="-250006" lvl="1">
              <a:lnSpc>
                <a:spcPts val="3242"/>
              </a:lnSpc>
              <a:buFont typeface="Arial"/>
              <a:buChar char="•"/>
            </a:pPr>
            <a:r>
              <a:rPr lang="en-US" sz="23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Gençlerin bilimsel eğitime yönelmesini sağlayacak faydalı dijital içerik</a:t>
            </a:r>
          </a:p>
          <a:p>
            <a:pPr algn="l" marL="500011" indent="-250006" lvl="1">
              <a:lnSpc>
                <a:spcPts val="3242"/>
              </a:lnSpc>
              <a:buFont typeface="Arial"/>
              <a:buChar char="•"/>
            </a:pPr>
            <a:r>
              <a:rPr lang="en-US" sz="23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Türkiye’nin biyoteknoloji vizyonuyla uyumlu</a:t>
            </a:r>
          </a:p>
          <a:p>
            <a:pPr algn="l" marL="500011" indent="-250006" lvl="1">
              <a:lnSpc>
                <a:spcPts val="3242"/>
              </a:lnSpc>
              <a:buFont typeface="Arial"/>
              <a:buChar char="•"/>
            </a:pPr>
            <a:r>
              <a:rPr lang="en-US" sz="23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2209-A, Teknofest ve 1001’e uygun sürdürülebilir proje</a:t>
            </a:r>
          </a:p>
          <a:p>
            <a:pPr algn="l" marL="500011" indent="-250006" lvl="1">
              <a:lnSpc>
                <a:spcPts val="3242"/>
              </a:lnSpc>
              <a:buFont typeface="Arial"/>
              <a:buChar char="•"/>
            </a:pPr>
            <a:r>
              <a:rPr lang="en-US" sz="23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Hem öğretici hem toplumsal fayda sağlayan bir model</a:t>
            </a:r>
          </a:p>
          <a:p>
            <a:pPr algn="l" marL="500011" indent="-250006" lvl="1">
              <a:lnSpc>
                <a:spcPts val="3242"/>
              </a:lnSpc>
              <a:buFont typeface="Arial"/>
              <a:buChar char="•"/>
            </a:pPr>
            <a:r>
              <a:rPr lang="en-US" sz="23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Yurt dışı deneyimli, özgün, yenilikçi bir platform</a:t>
            </a:r>
          </a:p>
          <a:p>
            <a:pPr algn="l" marL="500011" indent="-250006" lvl="1">
              <a:lnSpc>
                <a:spcPts val="3242"/>
              </a:lnSpc>
              <a:buFont typeface="Arial"/>
              <a:buChar char="•"/>
            </a:pPr>
            <a:r>
              <a:rPr lang="en-US" sz="23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Uzun vadede CRISPR eğitiminde ulusal dijital standart olma potansiyeli</a:t>
            </a:r>
          </a:p>
          <a:p>
            <a:pPr algn="l">
              <a:lnSpc>
                <a:spcPts val="3242"/>
              </a:lnSpc>
              <a:spcBef>
                <a:spcPct val="0"/>
              </a:spcBef>
            </a:pPr>
            <a:r>
              <a:rPr lang="en-US" sz="23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 proje, bilimsel, teknik ve eğitimsel açıdan Türkiye’ye gerçek bir katma değer sağlamaktadır.</a:t>
            </a:r>
          </a:p>
          <a:p>
            <a:pPr algn="l">
              <a:lnSpc>
                <a:spcPts val="3242"/>
              </a:lnSpc>
              <a:spcBef>
                <a:spcPct val="0"/>
              </a:spcBef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17553411" y="377618"/>
            <a:ext cx="588222" cy="58822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D7E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259300" y="135840"/>
            <a:ext cx="294111" cy="29411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967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14548" y="207764"/>
            <a:ext cx="11403583" cy="994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CC0DF"/>
                </a:solidFill>
                <a:latin typeface="Poppins"/>
                <a:ea typeface="Poppins"/>
                <a:cs typeface="Poppins"/>
                <a:sym typeface="Poppins"/>
              </a:rPr>
              <a:t>EKİBİMİZ (Final – 19 Kişi + 1 Aranan)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Ömer Osman Bişr Balcı (Acıbadem Tıp 5 – </a:t>
            </a: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Proje Direktörü)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Beyan (Acıbadem Tıp 6 – Klinik &amp; Eğitim Koordinasyonu)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Muhammet (Akdeniz Üniv. Fen Bilimleri Öğretmenliği YL – Operasyon Yönetimi)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Ario (Acıbadem Tıp 5 – ML &amp; Biyoenformatik Lead)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Mustafa Tuncay (Genetik Müh. PhD – CRISPR Scientific Supervisor)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Osman Berke (Elektronik Müh. PhD – AI/ML Lead)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Sinan Kılıç (Bilgisayar Müh. 3. sınıf – Unity/WebGL Lead)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</a:p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Murat Emre (Acıbadem Tıp 4 – Algoritma &amp; Yazılım)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Furkan (Medeniyet Üniv. Tıp 2 – Eğitim Tasarımı &amp; Test)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Kağan (Acıbadem Tıp Hazırlık – UX Araştırma)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Bekir Arda Yıldırım (Acıbadem Tıp 4 – Simülasyon Geliştirme)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Ömer Demir (Acıbadem Tıp 4 – Interaction Developer)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Ömer Kılıç (Acıbadem Tıp 4 – Computational Modelling)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Emirhan (Harvard Research Fellow – Genetik İçerik)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</a:p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Ali Emre (Bilgisayar Müh. 2 – Unity/C#)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Fateh (Biyomedikal Müh. 2 – AI/ML)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Berat (Acil Tıp Asistanı – Klinik Entegrasyon)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Hayrullah (Medipol Tıp 2 – Veri &amp; Teknik Destek)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Ömer Şaka (Acıbadem Tıp 4 – Klinik &amp; İçerik Desteği)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Aranan Pozisyon: (Mezun Bilgisayar Mühendisi – Yazılım Geliştirici)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8476" y="-329996"/>
            <a:ext cx="1235676" cy="475407"/>
            <a:chOff x="0" y="0"/>
            <a:chExt cx="325445" cy="125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5445" cy="125210"/>
            </a:xfrm>
            <a:custGeom>
              <a:avLst/>
              <a:gdLst/>
              <a:ahLst/>
              <a:cxnLst/>
              <a:rect r="r" b="b" t="t" l="l"/>
              <a:pathLst>
                <a:path h="125210" w="325445">
                  <a:moveTo>
                    <a:pt x="0" y="0"/>
                  </a:moveTo>
                  <a:lnTo>
                    <a:pt x="325445" y="0"/>
                  </a:lnTo>
                  <a:lnTo>
                    <a:pt x="325445" y="125210"/>
                  </a:lnTo>
                  <a:lnTo>
                    <a:pt x="0" y="12521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25445" cy="182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380799" y="1796666"/>
            <a:ext cx="614749" cy="61474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995548" y="1489292"/>
            <a:ext cx="307374" cy="30737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6B8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408254" y="3692388"/>
            <a:ext cx="773317" cy="608987"/>
          </a:xfrm>
          <a:custGeom>
            <a:avLst/>
            <a:gdLst/>
            <a:ahLst/>
            <a:cxnLst/>
            <a:rect r="r" b="b" t="t" l="l"/>
            <a:pathLst>
              <a:path h="608987" w="773317">
                <a:moveTo>
                  <a:pt x="0" y="0"/>
                </a:moveTo>
                <a:lnTo>
                  <a:pt x="773317" y="0"/>
                </a:lnTo>
                <a:lnTo>
                  <a:pt x="773317" y="608987"/>
                </a:lnTo>
                <a:lnTo>
                  <a:pt x="0" y="6089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246275"/>
            <a:ext cx="7007696" cy="1805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0"/>
              </a:lnSpc>
            </a:pPr>
            <a:r>
              <a:rPr lang="en-US" sz="4864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</a:t>
            </a:r>
            <a:r>
              <a:rPr lang="en-US" b="true" sz="4864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OJENIN AMACI (2209 – 2242 – 1001 UYUMLU)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2155333"/>
            <a:ext cx="15752152" cy="7720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4"/>
              </a:lnSpc>
            </a:pPr>
          </a:p>
          <a:p>
            <a:pPr algn="l">
              <a:lnSpc>
                <a:spcPts val="3534"/>
              </a:lnSpc>
            </a:pPr>
          </a:p>
          <a:p>
            <a:pPr algn="l">
              <a:lnSpc>
                <a:spcPts val="3534"/>
              </a:lnSpc>
            </a:pPr>
            <a:r>
              <a:rPr lang="en-US" sz="252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CRISPR LAB 360°, CRISPR/Cas9 teknolojisini</a:t>
            </a:r>
          </a:p>
          <a:p>
            <a:pPr algn="l">
              <a:lnSpc>
                <a:spcPts val="3534"/>
              </a:lnSpc>
            </a:pPr>
            <a:r>
              <a:rPr lang="en-US" sz="252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oyunlaştırma + 3D sanal laboratuvar + eğitim teknolojisi ile birleştiren Türkiye’nin ilk dijital CRISPR eğitim platformudur.</a:t>
            </a:r>
          </a:p>
          <a:p>
            <a:pPr algn="l">
              <a:lnSpc>
                <a:spcPts val="3534"/>
              </a:lnSpc>
            </a:pPr>
          </a:p>
          <a:p>
            <a:pPr algn="l">
              <a:lnSpc>
                <a:spcPts val="3534"/>
              </a:lnSpc>
            </a:pPr>
            <a:r>
              <a:rPr lang="en-US" sz="252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Amaçlar:</a:t>
            </a:r>
          </a:p>
          <a:p>
            <a:pPr algn="l" marL="545022" indent="-272511" lvl="1">
              <a:lnSpc>
                <a:spcPts val="3534"/>
              </a:lnSpc>
              <a:buFont typeface="Arial"/>
              <a:buChar char="•"/>
            </a:pPr>
            <a:r>
              <a:rPr lang="en-US" sz="252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Genç araştırmacılara erişilebilir CRISPR eğitimi sağlamak</a:t>
            </a:r>
          </a:p>
          <a:p>
            <a:pPr algn="l" marL="545022" indent="-272511" lvl="1">
              <a:lnSpc>
                <a:spcPts val="3534"/>
              </a:lnSpc>
              <a:buFont typeface="Arial"/>
              <a:buChar char="•"/>
            </a:pPr>
            <a:r>
              <a:rPr lang="en-US" sz="252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Üniversitelerde maliyet ve laboratuvar yükünü azaltmak</a:t>
            </a:r>
          </a:p>
          <a:p>
            <a:pPr algn="l" marL="545022" indent="-272511" lvl="1">
              <a:lnSpc>
                <a:spcPts val="3534"/>
              </a:lnSpc>
              <a:buFont typeface="Arial"/>
              <a:buChar char="•"/>
            </a:pPr>
            <a:r>
              <a:rPr lang="en-US" sz="252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Türkiye’nin ilk nitelikli CRISPR dijital eğitim oyununu geliştirmek</a:t>
            </a:r>
          </a:p>
          <a:p>
            <a:pPr algn="l" marL="545022" indent="-272511" lvl="1">
              <a:lnSpc>
                <a:spcPts val="3534"/>
              </a:lnSpc>
              <a:buFont typeface="Arial"/>
              <a:buChar char="•"/>
            </a:pPr>
            <a:r>
              <a:rPr lang="en-US" sz="252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TÜBİTAK 2209-A → Teknofest → TÜBİTAK 1001 hattında sürekli bilimsel-teknolojik gelişim sağlamak</a:t>
            </a:r>
          </a:p>
          <a:p>
            <a:pPr algn="l">
              <a:lnSpc>
                <a:spcPts val="3534"/>
              </a:lnSpc>
            </a:pPr>
          </a:p>
          <a:p>
            <a:pPr algn="l">
              <a:lnSpc>
                <a:spcPts val="3534"/>
              </a:lnSpc>
            </a:pPr>
            <a:r>
              <a:rPr lang="en-US" sz="252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Temel odak:</a:t>
            </a:r>
          </a:p>
          <a:p>
            <a:pPr algn="l">
              <a:lnSpc>
                <a:spcPts val="3534"/>
              </a:lnSpc>
            </a:pPr>
            <a:r>
              <a:rPr lang="en-US" sz="252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Gerçek laboratuvar gerektirmeden gRNA tasarımı, PAM analizi, Cas9 kesimi, mutasyon sonuçları gibi süreçleri sanal ortamda deneyimleten bir eğitim oyunu geliştirmek.</a:t>
            </a:r>
          </a:p>
          <a:p>
            <a:pPr algn="l">
              <a:lnSpc>
                <a:spcPts val="3534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16023002" y="8336177"/>
            <a:ext cx="614749" cy="61474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794912" y="8950926"/>
            <a:ext cx="307374" cy="30737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6B88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51265" y="-241827"/>
            <a:ext cx="1235676" cy="475407"/>
            <a:chOff x="0" y="0"/>
            <a:chExt cx="325445" cy="125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5445" cy="125210"/>
            </a:xfrm>
            <a:custGeom>
              <a:avLst/>
              <a:gdLst/>
              <a:ahLst/>
              <a:cxnLst/>
              <a:rect r="r" b="b" t="t" l="l"/>
              <a:pathLst>
                <a:path h="125210" w="325445">
                  <a:moveTo>
                    <a:pt x="0" y="0"/>
                  </a:moveTo>
                  <a:lnTo>
                    <a:pt x="325445" y="0"/>
                  </a:lnTo>
                  <a:lnTo>
                    <a:pt x="325445" y="125210"/>
                  </a:lnTo>
                  <a:lnTo>
                    <a:pt x="0" y="12521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25445" cy="182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488955" y="759874"/>
            <a:ext cx="614749" cy="61474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995548" y="1489292"/>
            <a:ext cx="307374" cy="30737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6B8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2306535" y="1067249"/>
            <a:ext cx="4491990" cy="6737985"/>
            <a:chOff x="0" y="0"/>
            <a:chExt cx="6350000" cy="9525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0" t="-31" r="0" b="-31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5408254" y="3692388"/>
            <a:ext cx="773317" cy="608987"/>
          </a:xfrm>
          <a:custGeom>
            <a:avLst/>
            <a:gdLst/>
            <a:ahLst/>
            <a:cxnLst/>
            <a:rect r="r" b="b" t="t" l="l"/>
            <a:pathLst>
              <a:path h="608987" w="773317">
                <a:moveTo>
                  <a:pt x="0" y="0"/>
                </a:moveTo>
                <a:lnTo>
                  <a:pt x="773317" y="0"/>
                </a:lnTo>
                <a:lnTo>
                  <a:pt x="773317" y="608987"/>
                </a:lnTo>
                <a:lnTo>
                  <a:pt x="0" y="6089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14019" y="1191074"/>
            <a:ext cx="9322738" cy="133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47"/>
              </a:lnSpc>
            </a:pPr>
            <a:r>
              <a:rPr lang="en-US" sz="536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NEDEN BU PROJE? (EGITIM – BILIM – TEKNOLOJI)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50124" y="3075162"/>
            <a:ext cx="12205441" cy="6478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6762" indent="-288381" lvl="1">
              <a:lnSpc>
                <a:spcPts val="3740"/>
              </a:lnSpc>
              <a:buFont typeface="Arial"/>
              <a:buChar char="•"/>
            </a:pPr>
            <a:r>
              <a:rPr lang="en-US" sz="26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CRISPR deneyleri pahalı, riskli ve altyapı gerektiriyor</a:t>
            </a:r>
          </a:p>
          <a:p>
            <a:pPr algn="l" marL="576762" indent="-288381" lvl="1">
              <a:lnSpc>
                <a:spcPts val="3740"/>
              </a:lnSpc>
              <a:buFont typeface="Arial"/>
              <a:buChar char="•"/>
            </a:pPr>
            <a:r>
              <a:rPr lang="en-US" sz="26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Türkiye’de öğrenciler CRISPR’ı çoğunlukla sadece teorik öğreniyor</a:t>
            </a:r>
          </a:p>
          <a:p>
            <a:pPr algn="l" marL="576762" indent="-288381" lvl="1">
              <a:lnSpc>
                <a:spcPts val="3740"/>
              </a:lnSpc>
              <a:buFont typeface="Arial"/>
              <a:buChar char="•"/>
            </a:pPr>
            <a:r>
              <a:rPr lang="en-US" sz="26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Moleküler biyoloji ve tıp fakültelerinde etkileşimli CRISPR aracı yok</a:t>
            </a:r>
          </a:p>
          <a:p>
            <a:pPr algn="l" marL="576762" indent="-288381" lvl="1">
              <a:lnSpc>
                <a:spcPts val="3740"/>
              </a:lnSpc>
              <a:buFont typeface="Arial"/>
              <a:buChar char="•"/>
            </a:pPr>
            <a:r>
              <a:rPr lang="en-US" sz="26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Gençler zararlı içeriklere yönelten oyunlarla vakit harcıyor → Biz bilimsel bir alternatif sunuyoruz</a:t>
            </a:r>
          </a:p>
          <a:p>
            <a:pPr algn="l">
              <a:lnSpc>
                <a:spcPts val="3740"/>
              </a:lnSpc>
            </a:pPr>
            <a:r>
              <a:rPr lang="en-US" sz="26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Platformun kaynagi:</a:t>
            </a:r>
          </a:p>
          <a:p>
            <a:pPr algn="l" marL="576762" indent="-288381" lvl="1">
              <a:lnSpc>
                <a:spcPts val="3740"/>
              </a:lnSpc>
              <a:buFont typeface="Arial"/>
              <a:buChar char="•"/>
            </a:pPr>
            <a:r>
              <a:rPr lang="en-US" sz="26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3D Unity/WebGL sanal laboratuvar</a:t>
            </a:r>
          </a:p>
          <a:p>
            <a:pPr algn="l" marL="576762" indent="-288381" lvl="1">
              <a:lnSpc>
                <a:spcPts val="3740"/>
              </a:lnSpc>
              <a:buFont typeface="Arial"/>
              <a:buChar char="•"/>
            </a:pPr>
            <a:r>
              <a:rPr lang="en-US" sz="26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Oyunlaştırılmış CRISPR görevleri</a:t>
            </a:r>
          </a:p>
          <a:p>
            <a:pPr algn="l" marL="576762" indent="-288381" lvl="1">
              <a:lnSpc>
                <a:spcPts val="3740"/>
              </a:lnSpc>
              <a:buFont typeface="Arial"/>
              <a:buChar char="•"/>
            </a:pPr>
            <a:r>
              <a:rPr lang="en-US" sz="26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Yapay zekâ destekli yönlendirme</a:t>
            </a:r>
          </a:p>
          <a:p>
            <a:pPr algn="l" marL="576762" indent="-288381" lvl="1">
              <a:lnSpc>
                <a:spcPts val="3740"/>
              </a:lnSpc>
              <a:buFont typeface="Arial"/>
              <a:buChar char="•"/>
            </a:pPr>
            <a:r>
              <a:rPr lang="en-US" sz="26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Bilimsel doğruluk (genetik + klinik + mühendislik)</a:t>
            </a:r>
          </a:p>
          <a:p>
            <a:pPr algn="l">
              <a:lnSpc>
                <a:spcPts val="3740"/>
              </a:lnSpc>
            </a:pPr>
            <a:r>
              <a:rPr lang="en-US" sz="26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Sonuç:</a:t>
            </a:r>
          </a:p>
          <a:p>
            <a:pPr algn="l">
              <a:lnSpc>
                <a:spcPts val="3740"/>
              </a:lnSpc>
            </a:pPr>
            <a:r>
              <a:rPr lang="en-US" sz="26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Türkiye’de ilk kez CRISPR, her yaşa açık interaktif bir dijital eğitim hâline geliyor.</a:t>
            </a:r>
          </a:p>
          <a:p>
            <a:pPr algn="l">
              <a:lnSpc>
                <a:spcPts val="3740"/>
              </a:lnSpc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16023002" y="8336177"/>
            <a:ext cx="614749" cy="614749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794912" y="8950926"/>
            <a:ext cx="307374" cy="307374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6B88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9096636" y="2847779"/>
            <a:ext cx="8162664" cy="4591441"/>
            <a:chOff x="0" y="0"/>
            <a:chExt cx="1128903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87761" cy="6348735"/>
            </a:xfrm>
            <a:custGeom>
              <a:avLst/>
              <a:gdLst/>
              <a:ahLst/>
              <a:cxnLst/>
              <a:rect r="r" b="b" t="t" l="l"/>
              <a:pathLst>
                <a:path h="6348735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l="0" t="-9228" r="0" b="-922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8221877" y="2694092"/>
            <a:ext cx="614749" cy="61474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836626" y="2386718"/>
            <a:ext cx="307374" cy="30737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6B8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287285" y="7248306"/>
            <a:ext cx="614749" cy="61474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059195" y="7863054"/>
            <a:ext cx="307374" cy="30737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6B88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673254" y="1401789"/>
            <a:ext cx="8847652" cy="1599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3"/>
              </a:lnSpc>
            </a:pPr>
            <a:r>
              <a:rPr lang="en-US" sz="4357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EKIBIMIZ KIM? (19 KISI –</a:t>
            </a:r>
            <a:r>
              <a:rPr lang="en-US" b="true" sz="4357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ÇOK DISIPLINLI – YÜKSEK PROFILLI)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27104" y="2969862"/>
            <a:ext cx="8309521" cy="7408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0"/>
              </a:lnSpc>
            </a:pPr>
          </a:p>
          <a:p>
            <a:pPr algn="l">
              <a:lnSpc>
                <a:spcPts val="3330"/>
              </a:lnSpc>
            </a:pPr>
            <a:r>
              <a:rPr lang="en-US" sz="23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Toplam 19 kişilik uluslararası ve akademik açıdan güçlü bir ekip:</a:t>
            </a:r>
          </a:p>
          <a:p>
            <a:pPr algn="l" marL="513652" indent="-256826" lvl="1">
              <a:lnSpc>
                <a:spcPts val="3330"/>
              </a:lnSpc>
              <a:buFont typeface="Arial"/>
              <a:buChar char="•"/>
            </a:pPr>
            <a:r>
              <a:rPr lang="en-US" sz="23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Harvard Research Fellow ve Harvard Arastirma Observership</a:t>
            </a:r>
          </a:p>
          <a:p>
            <a:pPr algn="l" marL="513652" indent="-256826" lvl="1">
              <a:lnSpc>
                <a:spcPts val="3330"/>
              </a:lnSpc>
              <a:buFont typeface="Arial"/>
              <a:buChar char="•"/>
            </a:pPr>
            <a:r>
              <a:rPr lang="en-US" sz="23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Boston University’den 2 doktora öğrencisi (Elektronik Müh. PhD + Genetik Müh. PhD)</a:t>
            </a:r>
          </a:p>
          <a:p>
            <a:pPr algn="l" marL="513652" indent="-256826" lvl="1">
              <a:lnSpc>
                <a:spcPts val="3330"/>
              </a:lnSpc>
              <a:buFont typeface="Arial"/>
              <a:buChar char="•"/>
            </a:pPr>
            <a:r>
              <a:rPr lang="en-US" sz="23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Yaklasik </a:t>
            </a:r>
            <a:r>
              <a:rPr lang="en-US" sz="23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10 Acıbadem Tıp öğrencisi (Türkiye ilk 300–sıralama, yüksek akademik başarı)</a:t>
            </a:r>
          </a:p>
          <a:p>
            <a:pPr algn="l" marL="513652" indent="-256826" lvl="1">
              <a:lnSpc>
                <a:spcPts val="3330"/>
              </a:lnSpc>
              <a:buFont typeface="Arial"/>
              <a:buChar char="•"/>
            </a:pPr>
            <a:r>
              <a:rPr lang="en-US" sz="23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Moleküler biyoloji, biyoinformatik, genetik, temel tıp bilimlerine yüksek ilgisi olan çekirdek kadro</a:t>
            </a:r>
          </a:p>
          <a:p>
            <a:pPr algn="l" marL="513652" indent="-256826" lvl="1">
              <a:lnSpc>
                <a:spcPts val="3330"/>
              </a:lnSpc>
              <a:buFont typeface="Arial"/>
              <a:buChar char="•"/>
            </a:pPr>
            <a:r>
              <a:rPr lang="en-US" sz="23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</a:t>
            </a:r>
            <a:r>
              <a:rPr lang="en-US" sz="23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ilgisayar müh., biyomedikal müh. öğrencileri</a:t>
            </a:r>
          </a:p>
          <a:p>
            <a:pPr algn="l" marL="513652" indent="-256826" lvl="1">
              <a:lnSpc>
                <a:spcPts val="3330"/>
              </a:lnSpc>
              <a:buFont typeface="Arial"/>
              <a:buChar char="•"/>
            </a:pPr>
            <a:r>
              <a:rPr lang="en-US" sz="23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Egitim bilimleri Fakultesi Yuksek Lisans Ogrencisi</a:t>
            </a:r>
          </a:p>
          <a:p>
            <a:pPr algn="l" marL="513652" indent="-256826" lvl="1">
              <a:lnSpc>
                <a:spcPts val="3330"/>
              </a:lnSpc>
              <a:buFont typeface="Arial"/>
              <a:buChar char="•"/>
            </a:pPr>
            <a:r>
              <a:rPr lang="en-US" sz="23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Klinik deneyimli (Cleveland Clinic &amp; Johns Hopkins geçmişli) katılımcılar</a:t>
            </a:r>
          </a:p>
          <a:p>
            <a:pPr algn="l">
              <a:lnSpc>
                <a:spcPts val="3330"/>
              </a:lnSpc>
              <a:spcBef>
                <a:spcPct val="0"/>
              </a:spcBef>
            </a:pPr>
            <a:r>
              <a:rPr lang="en-US" sz="23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 ekip Türkiye’de CRISPR eğitimi için en donanımlı öğrenci topluluklarindan olmaya adaydir.</a:t>
            </a:r>
          </a:p>
          <a:p>
            <a:pPr algn="l">
              <a:lnSpc>
                <a:spcPts val="3330"/>
              </a:lnSpc>
              <a:spcBef>
                <a:spcPct val="0"/>
              </a:spcBef>
            </a:pPr>
          </a:p>
        </p:txBody>
      </p:sp>
      <p:grpSp>
        <p:nvGrpSpPr>
          <p:cNvPr name="Group 18" id="18"/>
          <p:cNvGrpSpPr/>
          <p:nvPr/>
        </p:nvGrpSpPr>
        <p:grpSpPr>
          <a:xfrm rot="0">
            <a:off x="2251265" y="-241827"/>
            <a:ext cx="1235676" cy="475407"/>
            <a:chOff x="0" y="0"/>
            <a:chExt cx="325445" cy="12521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25445" cy="125210"/>
            </a:xfrm>
            <a:custGeom>
              <a:avLst/>
              <a:gdLst/>
              <a:ahLst/>
              <a:cxnLst/>
              <a:rect r="r" b="b" t="t" l="l"/>
              <a:pathLst>
                <a:path h="125210" w="325445">
                  <a:moveTo>
                    <a:pt x="0" y="0"/>
                  </a:moveTo>
                  <a:lnTo>
                    <a:pt x="325445" y="0"/>
                  </a:lnTo>
                  <a:lnTo>
                    <a:pt x="325445" y="125210"/>
                  </a:lnTo>
                  <a:lnTo>
                    <a:pt x="0" y="12521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325445" cy="182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303906"/>
            <a:ext cx="8454460" cy="2285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5"/>
              </a:lnSpc>
            </a:pPr>
            <a:r>
              <a:rPr lang="en-US" sz="418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YÖNETIM KADROSU (7 LIDER – OPTIMIZE EDILMIS YAPI)</a:t>
            </a:r>
          </a:p>
          <a:p>
            <a:pPr algn="l">
              <a:lnSpc>
                <a:spcPts val="4797"/>
              </a:lnSpc>
            </a:pPr>
            <a:r>
              <a:rPr lang="en-US" sz="4997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ÜST YÖNETIM</a:t>
            </a:r>
          </a:p>
          <a:p>
            <a:pPr algn="l">
              <a:lnSpc>
                <a:spcPts val="4797"/>
              </a:lnSpc>
            </a:pP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1124586" y="1761804"/>
            <a:ext cx="5560557" cy="3127774"/>
            <a:chOff x="0" y="0"/>
            <a:chExt cx="1128903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287761" cy="6348735"/>
            </a:xfrm>
            <a:custGeom>
              <a:avLst/>
              <a:gdLst/>
              <a:ahLst/>
              <a:cxnLst/>
              <a:rect r="r" b="b" t="t" l="l"/>
              <a:pathLst>
                <a:path h="6348735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l="0" t="-9005" r="0" b="-9005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528684" y="1657110"/>
            <a:ext cx="418778" cy="41877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34D3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947463" y="1447721"/>
            <a:ext cx="209389" cy="20938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9626283" y="5143500"/>
            <a:ext cx="7075859" cy="3980121"/>
            <a:chOff x="0" y="0"/>
            <a:chExt cx="1128903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287761" cy="6348735"/>
            </a:xfrm>
            <a:custGeom>
              <a:avLst/>
              <a:gdLst/>
              <a:ahLst/>
              <a:cxnLst/>
              <a:rect r="r" b="b" t="t" l="l"/>
              <a:pathLst>
                <a:path h="6348735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l="0" t="-83429" r="0" b="-83429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6726401" y="8958125"/>
            <a:ext cx="532899" cy="53289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34D3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6528680" y="9491024"/>
            <a:ext cx="266449" cy="266449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28700" y="3227864"/>
            <a:ext cx="6849092" cy="5996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7"/>
              </a:lnSpc>
            </a:pPr>
            <a:r>
              <a:rPr lang="en-US" sz="203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 marL="439154" indent="-219577" lvl="1">
              <a:lnSpc>
                <a:spcPts val="2847"/>
              </a:lnSpc>
              <a:buFont typeface="Arial"/>
              <a:buChar char="•"/>
            </a:pPr>
            <a:r>
              <a:rPr lang="en-US" sz="203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Ömer Osman Bişr Balcı — Proje Direktörü</a:t>
            </a:r>
          </a:p>
          <a:p>
            <a:pPr algn="l" marL="439154" indent="-219577" lvl="1">
              <a:lnSpc>
                <a:spcPts val="2847"/>
              </a:lnSpc>
              <a:buFont typeface="Arial"/>
              <a:buChar char="•"/>
            </a:pPr>
            <a:r>
              <a:rPr lang="en-US" sz="203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Muhammet — Operasyon &amp; Eğitim Sorumlusu</a:t>
            </a:r>
          </a:p>
          <a:p>
            <a:pPr algn="l" marL="439154" indent="-219577" lvl="1">
              <a:lnSpc>
                <a:spcPts val="2847"/>
              </a:lnSpc>
              <a:buFont typeface="Arial"/>
              <a:buChar char="•"/>
            </a:pPr>
            <a:r>
              <a:rPr lang="en-US" sz="203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Beyan — Bilimsel &amp; Eğitimsel Koordinasyon (Cleveland Clinic &amp; Johns Hopkins deneyimli)</a:t>
            </a:r>
          </a:p>
          <a:p>
            <a:pPr algn="l">
              <a:lnSpc>
                <a:spcPts val="2847"/>
              </a:lnSpc>
            </a:pPr>
            <a:r>
              <a:rPr lang="en-US" sz="203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Bilimsel Yönetim:</a:t>
            </a:r>
          </a:p>
          <a:p>
            <a:pPr algn="l" marL="439154" indent="-219577" lvl="1">
              <a:lnSpc>
                <a:spcPts val="2847"/>
              </a:lnSpc>
              <a:buFont typeface="Arial"/>
              <a:buChar char="•"/>
            </a:pPr>
            <a:r>
              <a:rPr lang="en-US" sz="203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Ario — Makine Öğrenmesi &amp; Biyoenformatik Lideri</a:t>
            </a:r>
          </a:p>
          <a:p>
            <a:pPr algn="l" marL="439154" indent="-219577" lvl="1">
              <a:lnSpc>
                <a:spcPts val="2847"/>
              </a:lnSpc>
              <a:buFont typeface="Arial"/>
              <a:buChar char="•"/>
            </a:pPr>
            <a:r>
              <a:rPr lang="en-US" sz="203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Mustafa Tuncay — Genetik Mühendisliği PhD (CRISPR Scientific Supervisor)</a:t>
            </a:r>
          </a:p>
          <a:p>
            <a:pPr algn="l">
              <a:lnSpc>
                <a:spcPts val="2847"/>
              </a:lnSpc>
            </a:pPr>
            <a:r>
              <a:rPr lang="en-US" sz="203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Teknik Yönetim:</a:t>
            </a:r>
          </a:p>
          <a:p>
            <a:pPr algn="l" marL="439154" indent="-219577" lvl="1">
              <a:lnSpc>
                <a:spcPts val="2847"/>
              </a:lnSpc>
              <a:buFont typeface="Arial"/>
              <a:buChar char="•"/>
            </a:pPr>
            <a:r>
              <a:rPr lang="en-US" sz="203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Osman Berke — Elektronik Mühendisliği PhD (AI/ML Lead)</a:t>
            </a:r>
          </a:p>
          <a:p>
            <a:pPr algn="l" marL="439154" indent="-219577" lvl="1">
              <a:lnSpc>
                <a:spcPts val="2847"/>
              </a:lnSpc>
              <a:buFont typeface="Arial"/>
              <a:buChar char="•"/>
            </a:pPr>
            <a:r>
              <a:rPr lang="en-US" sz="203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Sinan Kılıç — Bilgisayar Mühendisi (Unity/WebGL Lead)</a:t>
            </a:r>
          </a:p>
          <a:p>
            <a:pPr algn="l">
              <a:lnSpc>
                <a:spcPts val="2847"/>
              </a:lnSpc>
            </a:pPr>
            <a:r>
              <a:rPr lang="en-US" sz="203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Not: Bir adet mezun bilgisayar mühendisi pozisyonu aktif olarak aranıyor.</a:t>
            </a:r>
          </a:p>
          <a:p>
            <a:pPr algn="l">
              <a:lnSpc>
                <a:spcPts val="2847"/>
              </a:lnSpc>
            </a:pPr>
          </a:p>
        </p:txBody>
      </p:sp>
      <p:grpSp>
        <p:nvGrpSpPr>
          <p:cNvPr name="Group 20" id="20"/>
          <p:cNvGrpSpPr/>
          <p:nvPr/>
        </p:nvGrpSpPr>
        <p:grpSpPr>
          <a:xfrm rot="0">
            <a:off x="2251265" y="-241827"/>
            <a:ext cx="1235676" cy="475407"/>
            <a:chOff x="0" y="0"/>
            <a:chExt cx="325445" cy="12521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25445" cy="125210"/>
            </a:xfrm>
            <a:custGeom>
              <a:avLst/>
              <a:gdLst/>
              <a:ahLst/>
              <a:cxnLst/>
              <a:rect r="r" b="b" t="t" l="l"/>
              <a:pathLst>
                <a:path h="125210" w="325445">
                  <a:moveTo>
                    <a:pt x="0" y="0"/>
                  </a:moveTo>
                  <a:lnTo>
                    <a:pt x="325445" y="0"/>
                  </a:lnTo>
                  <a:lnTo>
                    <a:pt x="325445" y="125210"/>
                  </a:lnTo>
                  <a:lnTo>
                    <a:pt x="0" y="125210"/>
                  </a:lnTo>
                  <a:close/>
                </a:path>
              </a:pathLst>
            </a:custGeom>
            <a:solidFill>
              <a:srgbClr val="634D3D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325445" cy="182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51265" y="-241827"/>
            <a:ext cx="1235676" cy="475407"/>
            <a:chOff x="0" y="0"/>
            <a:chExt cx="325445" cy="125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5445" cy="125210"/>
            </a:xfrm>
            <a:custGeom>
              <a:avLst/>
              <a:gdLst/>
              <a:ahLst/>
              <a:cxnLst/>
              <a:rect r="r" b="b" t="t" l="l"/>
              <a:pathLst>
                <a:path h="125210" w="325445">
                  <a:moveTo>
                    <a:pt x="0" y="0"/>
                  </a:moveTo>
                  <a:lnTo>
                    <a:pt x="325445" y="0"/>
                  </a:lnTo>
                  <a:lnTo>
                    <a:pt x="325445" y="125210"/>
                  </a:lnTo>
                  <a:lnTo>
                    <a:pt x="0" y="125210"/>
                  </a:lnTo>
                  <a:close/>
                </a:path>
              </a:pathLst>
            </a:custGeom>
            <a:solidFill>
              <a:srgbClr val="634D3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25445" cy="182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52937" y="1152525"/>
            <a:ext cx="7931259" cy="1397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0"/>
              </a:lnSpc>
            </a:pPr>
            <a:r>
              <a:rPr lang="en-US" sz="555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PROJE SÜRESI VE YOL HARITASI</a:t>
            </a:r>
          </a:p>
        </p:txBody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933034" y="5782762"/>
            <a:ext cx="6905452" cy="3884268"/>
            <a:chOff x="0" y="0"/>
            <a:chExt cx="1128903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287761" cy="6348735"/>
            </a:xfrm>
            <a:custGeom>
              <a:avLst/>
              <a:gdLst/>
              <a:ahLst/>
              <a:cxnLst/>
              <a:rect r="r" b="b" t="t" l="l"/>
              <a:pathLst>
                <a:path h="6348735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l="0" t="-9339" r="0" b="-9339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52937" y="5522729"/>
            <a:ext cx="520065" cy="52006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34D3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73002" y="5262697"/>
            <a:ext cx="260033" cy="26003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9144000" y="1351366"/>
            <a:ext cx="8241808" cy="775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2"/>
              </a:lnSpc>
            </a:pPr>
          </a:p>
          <a:p>
            <a:pPr algn="l">
              <a:lnSpc>
                <a:spcPts val="3632"/>
              </a:lnSpc>
            </a:pPr>
            <a:r>
              <a:rPr lang="en-US" sz="259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Toplam süre: 5–6 ay</a:t>
            </a:r>
          </a:p>
          <a:p>
            <a:pPr algn="l">
              <a:lnSpc>
                <a:spcPts val="3632"/>
              </a:lnSpc>
            </a:pPr>
            <a:r>
              <a:rPr lang="en-US" sz="259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Teknofest için kalan süre: 3.5 ay</a:t>
            </a:r>
          </a:p>
          <a:p>
            <a:pPr algn="l">
              <a:lnSpc>
                <a:spcPts val="3632"/>
              </a:lnSpc>
            </a:pPr>
            <a:r>
              <a:rPr lang="en-US" sz="259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1) Kısa Vadeli Hedefler (0–3.5 Ay)</a:t>
            </a:r>
          </a:p>
          <a:p>
            <a:pPr algn="l" marL="560157" indent="-280078" lvl="1">
              <a:lnSpc>
                <a:spcPts val="3632"/>
              </a:lnSpc>
              <a:buFont typeface="Arial"/>
              <a:buChar char="•"/>
            </a:pPr>
            <a:r>
              <a:rPr lang="en-US" sz="259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Oynanabilir prototip</a:t>
            </a:r>
          </a:p>
          <a:p>
            <a:pPr algn="l" marL="560157" indent="-280078" lvl="1">
              <a:lnSpc>
                <a:spcPts val="3632"/>
              </a:lnSpc>
              <a:buFont typeface="Arial"/>
              <a:buChar char="•"/>
            </a:pPr>
            <a:r>
              <a:rPr lang="en-US" sz="259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CRISPR görev akışı (gRNA–PAM–Cas9–Mutasyon)</a:t>
            </a:r>
          </a:p>
          <a:p>
            <a:pPr algn="l" marL="560157" indent="-280078" lvl="1">
              <a:lnSpc>
                <a:spcPts val="3632"/>
              </a:lnSpc>
              <a:buFont typeface="Arial"/>
              <a:buChar char="•"/>
            </a:pPr>
            <a:r>
              <a:rPr lang="en-US" sz="259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İlk eğitim modülleri</a:t>
            </a:r>
          </a:p>
          <a:p>
            <a:pPr algn="l" marL="560157" indent="-280078" lvl="1">
              <a:lnSpc>
                <a:spcPts val="3632"/>
              </a:lnSpc>
              <a:buFont typeface="Arial"/>
              <a:buChar char="•"/>
            </a:pPr>
            <a:r>
              <a:rPr lang="en-US" sz="259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Teknofest başvurusu</a:t>
            </a:r>
          </a:p>
          <a:p>
            <a:pPr algn="l">
              <a:lnSpc>
                <a:spcPts val="3632"/>
              </a:lnSpc>
            </a:pPr>
            <a:r>
              <a:rPr lang="en-US" sz="259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2) Orta Vadeli (3.5–6 Ay)</a:t>
            </a:r>
          </a:p>
          <a:p>
            <a:pPr algn="l" marL="560157" indent="-280078" lvl="1">
              <a:lnSpc>
                <a:spcPts val="3632"/>
              </a:lnSpc>
              <a:buFont typeface="Arial"/>
              <a:buChar char="•"/>
            </a:pPr>
            <a:r>
              <a:rPr lang="en-US" sz="259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2209-A ile bilimsel geliştirme</a:t>
            </a:r>
          </a:p>
          <a:p>
            <a:pPr algn="l" marL="560157" indent="-280078" lvl="1">
              <a:lnSpc>
                <a:spcPts val="3632"/>
              </a:lnSpc>
              <a:buFont typeface="Arial"/>
              <a:buChar char="•"/>
            </a:pPr>
            <a:r>
              <a:rPr lang="en-US" sz="259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Yapay zekâ tabanlı rehber sistem</a:t>
            </a:r>
          </a:p>
          <a:p>
            <a:pPr algn="l" marL="560157" indent="-280078" lvl="1">
              <a:lnSpc>
                <a:spcPts val="3632"/>
              </a:lnSpc>
              <a:buFont typeface="Arial"/>
              <a:buChar char="•"/>
            </a:pPr>
            <a:r>
              <a:rPr lang="en-US" sz="259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Gen/mutasyon kütüphanesi genişletme</a:t>
            </a:r>
          </a:p>
          <a:p>
            <a:pPr algn="l">
              <a:lnSpc>
                <a:spcPts val="3632"/>
              </a:lnSpc>
            </a:pPr>
            <a:r>
              <a:rPr lang="en-US" sz="259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3) Uzun Vadeli (6 Ay +)</a:t>
            </a:r>
          </a:p>
          <a:p>
            <a:pPr algn="l" marL="560157" indent="-280078" lvl="1">
              <a:lnSpc>
                <a:spcPts val="3632"/>
              </a:lnSpc>
              <a:buFont typeface="Arial"/>
              <a:buChar char="•"/>
            </a:pPr>
            <a:r>
              <a:rPr lang="en-US" sz="259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TÜBİTAK 1001 başvurusu</a:t>
            </a:r>
          </a:p>
          <a:p>
            <a:pPr algn="l" marL="560157" indent="-280078" lvl="1">
              <a:lnSpc>
                <a:spcPts val="3632"/>
              </a:lnSpc>
              <a:buFont typeface="Arial"/>
              <a:buChar char="•"/>
            </a:pPr>
            <a:r>
              <a:rPr lang="en-US" sz="259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Ulusal CRISPR eğitim standardının dijital temeli</a:t>
            </a:r>
          </a:p>
          <a:p>
            <a:pPr algn="l">
              <a:lnSpc>
                <a:spcPts val="3632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2623018" y="3310531"/>
            <a:ext cx="4374822" cy="1655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1"/>
              </a:lnSpc>
              <a:spcBef>
                <a:spcPct val="0"/>
              </a:spcBef>
            </a:pPr>
            <a:r>
              <a:rPr lang="en-US" sz="23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Okulumuzda veya Koc Universitesinde Hizli Destek Basvurusunda bulunmayi amacliyoruz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51265" y="-241827"/>
            <a:ext cx="1235676" cy="475407"/>
            <a:chOff x="0" y="0"/>
            <a:chExt cx="325445" cy="125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5445" cy="125210"/>
            </a:xfrm>
            <a:custGeom>
              <a:avLst/>
              <a:gdLst/>
              <a:ahLst/>
              <a:cxnLst/>
              <a:rect r="r" b="b" t="t" l="l"/>
              <a:pathLst>
                <a:path h="125210" w="325445">
                  <a:moveTo>
                    <a:pt x="0" y="0"/>
                  </a:moveTo>
                  <a:lnTo>
                    <a:pt x="325445" y="0"/>
                  </a:lnTo>
                  <a:lnTo>
                    <a:pt x="325445" y="125210"/>
                  </a:lnTo>
                  <a:lnTo>
                    <a:pt x="0" y="12521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25445" cy="182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375904" y="2092420"/>
            <a:ext cx="6905452" cy="3884268"/>
            <a:chOff x="0" y="0"/>
            <a:chExt cx="1128903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287761" cy="6348735"/>
            </a:xfrm>
            <a:custGeom>
              <a:avLst/>
              <a:gdLst/>
              <a:ahLst/>
              <a:cxnLst/>
              <a:rect r="r" b="b" t="t" l="l"/>
              <a:pathLst>
                <a:path h="6348735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l="0" t="-9228" r="0" b="-9228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595806" y="1962403"/>
            <a:ext cx="520065" cy="52006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115871" y="1702371"/>
            <a:ext cx="260033" cy="26003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6213822" y="6715160"/>
            <a:ext cx="522209" cy="433908"/>
          </a:xfrm>
          <a:custGeom>
            <a:avLst/>
            <a:gdLst/>
            <a:ahLst/>
            <a:cxnLst/>
            <a:rect r="r" b="b" t="t" l="l"/>
            <a:pathLst>
              <a:path h="433908" w="522209">
                <a:moveTo>
                  <a:pt x="0" y="0"/>
                </a:moveTo>
                <a:lnTo>
                  <a:pt x="522209" y="0"/>
                </a:lnTo>
                <a:lnTo>
                  <a:pt x="522209" y="433908"/>
                </a:lnTo>
                <a:lnTo>
                  <a:pt x="0" y="4339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1596643"/>
            <a:ext cx="7931259" cy="187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5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DANISMAN</a:t>
            </a:r>
            <a:r>
              <a:rPr lang="en-US" b="true" sz="5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KADROSU (ÜST SEVIYE AKADEMIK GÜÇ)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3531664"/>
            <a:ext cx="8318136" cy="4964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3"/>
              </a:lnSpc>
            </a:pPr>
            <a:r>
              <a:rPr lang="en-US" sz="2166">
                <a:solidFill>
                  <a:srgbClr val="634D3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>
              <a:lnSpc>
                <a:spcPts val="3033"/>
              </a:lnSpc>
            </a:pPr>
            <a:r>
              <a:rPr lang="en-US" sz="2166">
                <a:solidFill>
                  <a:srgbClr val="634D3D"/>
                </a:solidFill>
                <a:latin typeface="Poppins"/>
                <a:ea typeface="Poppins"/>
                <a:cs typeface="Poppins"/>
                <a:sym typeface="Poppins"/>
              </a:rPr>
              <a:t>Prof. Dr. Savaş Taşoğlu</a:t>
            </a:r>
          </a:p>
          <a:p>
            <a:pPr algn="l" marL="467832" indent="-233916" lvl="1">
              <a:lnSpc>
                <a:spcPts val="3033"/>
              </a:lnSpc>
              <a:buFont typeface="Arial"/>
              <a:buChar char="•"/>
            </a:pPr>
            <a:r>
              <a:rPr lang="en-US" sz="2166">
                <a:solidFill>
                  <a:srgbClr val="634D3D"/>
                </a:solidFill>
                <a:latin typeface="Poppins"/>
                <a:ea typeface="Poppins"/>
                <a:cs typeface="Poppins"/>
                <a:sym typeface="Poppins"/>
              </a:rPr>
              <a:t>UC Berkeley Doktorası</a:t>
            </a:r>
          </a:p>
          <a:p>
            <a:pPr algn="l" marL="467832" indent="-233916" lvl="1">
              <a:lnSpc>
                <a:spcPts val="3033"/>
              </a:lnSpc>
              <a:buFont typeface="Arial"/>
              <a:buChar char="•"/>
            </a:pPr>
            <a:r>
              <a:rPr lang="en-US" sz="2166">
                <a:solidFill>
                  <a:srgbClr val="634D3D"/>
                </a:solidFill>
                <a:latin typeface="Poppins"/>
                <a:ea typeface="Poppins"/>
                <a:cs typeface="Poppins"/>
                <a:sym typeface="Poppins"/>
              </a:rPr>
              <a:t>Harvard Postdoc</a:t>
            </a:r>
          </a:p>
          <a:p>
            <a:pPr algn="l" marL="467832" indent="-233916" lvl="1">
              <a:lnSpc>
                <a:spcPts val="3033"/>
              </a:lnSpc>
              <a:buFont typeface="Arial"/>
              <a:buChar char="•"/>
            </a:pPr>
            <a:r>
              <a:rPr lang="en-US" sz="2166">
                <a:solidFill>
                  <a:srgbClr val="634D3D"/>
                </a:solidFill>
                <a:latin typeface="Poppins"/>
                <a:ea typeface="Poppins"/>
                <a:cs typeface="Poppins"/>
                <a:sym typeface="Poppins"/>
              </a:rPr>
              <a:t>H-index: 56</a:t>
            </a:r>
          </a:p>
          <a:p>
            <a:pPr algn="l" marL="467832" indent="-233916" lvl="1">
              <a:lnSpc>
                <a:spcPts val="3033"/>
              </a:lnSpc>
              <a:buFont typeface="Arial"/>
              <a:buChar char="•"/>
            </a:pPr>
            <a:r>
              <a:rPr lang="en-US" sz="2166">
                <a:solidFill>
                  <a:srgbClr val="634D3D"/>
                </a:solidFill>
                <a:latin typeface="Poppins"/>
                <a:ea typeface="Poppins"/>
                <a:cs typeface="Poppins"/>
                <a:sym typeface="Poppins"/>
              </a:rPr>
              <a:t>Koç Üniversitesi</a:t>
            </a:r>
          </a:p>
          <a:p>
            <a:pPr algn="l" marL="467832" indent="-233916" lvl="1">
              <a:lnSpc>
                <a:spcPts val="3033"/>
              </a:lnSpc>
              <a:buFont typeface="Arial"/>
              <a:buChar char="•"/>
            </a:pPr>
            <a:r>
              <a:rPr lang="en-US" sz="2166">
                <a:solidFill>
                  <a:srgbClr val="634D3D"/>
                </a:solidFill>
                <a:latin typeface="Poppins"/>
                <a:ea typeface="Poppins"/>
                <a:cs typeface="Poppins"/>
                <a:sym typeface="Poppins"/>
              </a:rPr>
              <a:t>Projenin en üst düzey bilimsel destekçisi</a:t>
            </a:r>
          </a:p>
          <a:p>
            <a:pPr algn="l">
              <a:lnSpc>
                <a:spcPts val="3033"/>
              </a:lnSpc>
            </a:pPr>
            <a:r>
              <a:rPr lang="en-US" sz="2166">
                <a:solidFill>
                  <a:srgbClr val="634D3D"/>
                </a:solidFill>
                <a:latin typeface="Poppins"/>
                <a:ea typeface="Poppins"/>
                <a:cs typeface="Poppins"/>
                <a:sym typeface="Poppins"/>
              </a:rPr>
              <a:t>Nazente Hoca</a:t>
            </a:r>
          </a:p>
          <a:p>
            <a:pPr algn="l" marL="467832" indent="-233916" lvl="1">
              <a:lnSpc>
                <a:spcPts val="3033"/>
              </a:lnSpc>
              <a:buFont typeface="Arial"/>
              <a:buChar char="•"/>
            </a:pPr>
            <a:r>
              <a:rPr lang="en-US" sz="2166">
                <a:solidFill>
                  <a:srgbClr val="634D3D"/>
                </a:solidFill>
                <a:latin typeface="Poppins"/>
                <a:ea typeface="Poppins"/>
                <a:cs typeface="Poppins"/>
                <a:sym typeface="Poppins"/>
              </a:rPr>
              <a:t>Karolinska Institutet Postdoc</a:t>
            </a:r>
          </a:p>
          <a:p>
            <a:pPr algn="l" marL="467832" indent="-233916" lvl="1">
              <a:lnSpc>
                <a:spcPts val="3033"/>
              </a:lnSpc>
              <a:buFont typeface="Arial"/>
              <a:buChar char="•"/>
            </a:pPr>
            <a:r>
              <a:rPr lang="en-US" sz="2166">
                <a:solidFill>
                  <a:srgbClr val="634D3D"/>
                </a:solidFill>
                <a:latin typeface="Poppins"/>
                <a:ea typeface="Poppins"/>
                <a:cs typeface="Poppins"/>
                <a:sym typeface="Poppins"/>
              </a:rPr>
              <a:t>Koç Üniversitesi araştırmacısı</a:t>
            </a:r>
          </a:p>
          <a:p>
            <a:pPr algn="l" marL="467832" indent="-233916" lvl="1">
              <a:lnSpc>
                <a:spcPts val="3033"/>
              </a:lnSpc>
              <a:buFont typeface="Arial"/>
              <a:buChar char="•"/>
            </a:pPr>
            <a:r>
              <a:rPr lang="en-US" sz="2166">
                <a:solidFill>
                  <a:srgbClr val="634D3D"/>
                </a:solidFill>
                <a:latin typeface="Poppins"/>
                <a:ea typeface="Poppins"/>
                <a:cs typeface="Poppins"/>
                <a:sym typeface="Poppins"/>
              </a:rPr>
              <a:t>CRISPR biyolojisi, moleküler deney tasarımı ve içerik doğrulaması</a:t>
            </a:r>
          </a:p>
          <a:p>
            <a:pPr algn="l">
              <a:lnSpc>
                <a:spcPts val="3033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13231" y="-203727"/>
            <a:ext cx="1235676" cy="475407"/>
            <a:chOff x="0" y="0"/>
            <a:chExt cx="325445" cy="125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5445" cy="125210"/>
            </a:xfrm>
            <a:custGeom>
              <a:avLst/>
              <a:gdLst/>
              <a:ahLst/>
              <a:cxnLst/>
              <a:rect r="r" b="b" t="t" l="l"/>
              <a:pathLst>
                <a:path h="125210" w="325445">
                  <a:moveTo>
                    <a:pt x="0" y="0"/>
                  </a:moveTo>
                  <a:lnTo>
                    <a:pt x="325445" y="0"/>
                  </a:lnTo>
                  <a:lnTo>
                    <a:pt x="325445" y="125210"/>
                  </a:lnTo>
                  <a:lnTo>
                    <a:pt x="0" y="12521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25445" cy="182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522300" y="2913982"/>
            <a:ext cx="588222" cy="58822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110523" y="2619871"/>
            <a:ext cx="294111" cy="29411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967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3852185" y="4877136"/>
            <a:ext cx="3944658" cy="4076690"/>
            <a:chOff x="0" y="0"/>
            <a:chExt cx="6362700" cy="657566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6350"/>
              <a:ext cx="6350012" cy="6562979"/>
            </a:xfrm>
            <a:custGeom>
              <a:avLst/>
              <a:gdLst/>
              <a:ahLst/>
              <a:cxnLst/>
              <a:rect r="r" b="b" t="t" l="l"/>
              <a:pathLst>
                <a:path h="6562979" w="6350012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2" y="484594"/>
                    <a:pt x="6350012" y="1082383"/>
                  </a:cubicBezTo>
                  <a:lnTo>
                    <a:pt x="6350012" y="5480583"/>
                  </a:lnTo>
                  <a:close/>
                </a:path>
              </a:pathLst>
            </a:custGeom>
            <a:blipFill>
              <a:blip r:embed="rId2"/>
              <a:stretch>
                <a:fillRect l="-27563" t="0" r="-27563" b="0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3852185" y="33976"/>
            <a:ext cx="3944658" cy="4076690"/>
            <a:chOff x="0" y="0"/>
            <a:chExt cx="6362700" cy="657566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350" y="6350"/>
              <a:ext cx="6350012" cy="6562979"/>
            </a:xfrm>
            <a:custGeom>
              <a:avLst/>
              <a:gdLst/>
              <a:ahLst/>
              <a:cxnLst/>
              <a:rect r="r" b="b" t="t" l="l"/>
              <a:pathLst>
                <a:path h="6562979" w="6350012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2" y="484594"/>
                    <a:pt x="6350012" y="1082383"/>
                  </a:cubicBezTo>
                  <a:lnTo>
                    <a:pt x="6350012" y="5480583"/>
                  </a:lnTo>
                  <a:close/>
                </a:path>
              </a:pathLst>
            </a:custGeom>
            <a:blipFill>
              <a:blip r:embed="rId3"/>
              <a:stretch>
                <a:fillRect l="-27563" t="0" r="-27563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089373" y="1848678"/>
            <a:ext cx="10267196" cy="1561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67"/>
              </a:lnSpc>
            </a:pPr>
            <a:r>
              <a:rPr lang="en-US" b="true" sz="6215">
                <a:solidFill>
                  <a:srgbClr val="3E6B88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BILIMSEL ALTYAPI (CRISPR MEKANIZMASI)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89373" y="3076901"/>
            <a:ext cx="9265678" cy="587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Oyun; gerçek laboratuvar süreçlerini simülasyon formatında öğretir: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gRNA tasarımı: hedef seçimi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PAM analizi: Cas9 bağlanabilirlik kontrolü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Cas9 kesimi: çift zincir kırığı (DSB)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Mutasyon analizi: NHEJ / HDR süreçleri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Gen fonksiyon kaybı / düzeltme senaryoları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 içerik Mustafa Tuncay &amp; Nazente Hoca tarafından doğrulanmaktadır.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42760" y="1340384"/>
            <a:ext cx="16116540" cy="4036493"/>
            <a:chOff x="0" y="0"/>
            <a:chExt cx="21488721" cy="538199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5066" r="0" b="37341"/>
            <a:stretch>
              <a:fillRect/>
            </a:stretch>
          </p:blipFill>
          <p:spPr>
            <a:xfrm flipH="false" flipV="false">
              <a:off x="0" y="0"/>
              <a:ext cx="21488721" cy="5381991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4113231" y="-203727"/>
            <a:ext cx="1235676" cy="475407"/>
            <a:chOff x="0" y="0"/>
            <a:chExt cx="325445" cy="1252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5445" cy="125210"/>
            </a:xfrm>
            <a:custGeom>
              <a:avLst/>
              <a:gdLst/>
              <a:ahLst/>
              <a:cxnLst/>
              <a:rect r="r" b="b" t="t" l="l"/>
              <a:pathLst>
                <a:path h="125210" w="325445">
                  <a:moveTo>
                    <a:pt x="0" y="0"/>
                  </a:moveTo>
                  <a:lnTo>
                    <a:pt x="325445" y="0"/>
                  </a:lnTo>
                  <a:lnTo>
                    <a:pt x="325445" y="125210"/>
                  </a:lnTo>
                  <a:lnTo>
                    <a:pt x="0" y="12521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325445" cy="182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687874" y="8495348"/>
            <a:ext cx="2115836" cy="643153"/>
            <a:chOff x="0" y="0"/>
            <a:chExt cx="557257" cy="1693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57257" cy="169390"/>
            </a:xfrm>
            <a:custGeom>
              <a:avLst/>
              <a:gdLst/>
              <a:ahLst/>
              <a:cxnLst/>
              <a:rect r="r" b="b" t="t" l="l"/>
              <a:pathLst>
                <a:path h="169390" w="557257">
                  <a:moveTo>
                    <a:pt x="0" y="0"/>
                  </a:moveTo>
                  <a:lnTo>
                    <a:pt x="557257" y="0"/>
                  </a:lnTo>
                  <a:lnTo>
                    <a:pt x="557257" y="169390"/>
                  </a:lnTo>
                  <a:lnTo>
                    <a:pt x="0" y="16939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557257" cy="226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8456338" y="5514637"/>
            <a:ext cx="8431039" cy="1193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88"/>
              </a:lnSpc>
            </a:pPr>
            <a:r>
              <a:rPr lang="en-US" sz="478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</a:t>
            </a:r>
            <a:r>
              <a:rPr lang="en-US" b="true" sz="478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EKNIK MIMARI (UNITY/WEBGL – AI/ML)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9388" y="5676487"/>
            <a:ext cx="13062478" cy="4152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9"/>
              </a:lnSpc>
            </a:pPr>
          </a:p>
          <a:p>
            <a:pPr algn="l" marL="570571" indent="-285286" lvl="1">
              <a:lnSpc>
                <a:spcPts val="3699"/>
              </a:lnSpc>
              <a:buFont typeface="Arial"/>
              <a:buChar char="•"/>
            </a:pPr>
            <a:r>
              <a:rPr lang="en-US" sz="264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Unity/WebGL tabanlı 3D simülasyon</a:t>
            </a:r>
          </a:p>
          <a:p>
            <a:pPr algn="l" marL="570571" indent="-285286" lvl="1">
              <a:lnSpc>
                <a:spcPts val="3699"/>
              </a:lnSpc>
              <a:buFont typeface="Arial"/>
              <a:buChar char="•"/>
            </a:pPr>
            <a:r>
              <a:rPr lang="en-US" sz="264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Cas9–gRNA etkileşim animasyonları</a:t>
            </a:r>
          </a:p>
          <a:p>
            <a:pPr algn="l" marL="570571" indent="-285286" lvl="1">
              <a:lnSpc>
                <a:spcPts val="3699"/>
              </a:lnSpc>
              <a:buFont typeface="Arial"/>
              <a:buChar char="•"/>
            </a:pPr>
            <a:r>
              <a:rPr lang="en-US" sz="264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AI tabanlı görev öneri sistemi</a:t>
            </a:r>
          </a:p>
          <a:p>
            <a:pPr algn="l" marL="570571" indent="-285286" lvl="1">
              <a:lnSpc>
                <a:spcPts val="3699"/>
              </a:lnSpc>
              <a:buFont typeface="Arial"/>
              <a:buChar char="•"/>
            </a:pPr>
            <a:r>
              <a:rPr lang="en-US" sz="264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Sinan Kılıç’ın geliştirdiği Unity alt mimarisi</a:t>
            </a:r>
          </a:p>
          <a:p>
            <a:pPr algn="l" marL="570571" indent="-285286" lvl="1">
              <a:lnSpc>
                <a:spcPts val="3699"/>
              </a:lnSpc>
              <a:buFont typeface="Arial"/>
              <a:buChar char="•"/>
            </a:pPr>
            <a:r>
              <a:rPr lang="en-US" sz="264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Osman Berke’nin ML modelleri (gRNA optimizasyonu, off-target tahmini)</a:t>
            </a:r>
          </a:p>
          <a:p>
            <a:pPr algn="l" marL="570571" indent="-285286" lvl="1">
              <a:lnSpc>
                <a:spcPts val="3699"/>
              </a:lnSpc>
              <a:buFont typeface="Arial"/>
              <a:buChar char="•"/>
            </a:pPr>
            <a:r>
              <a:rPr lang="en-US" sz="264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Bulut tabanlı veri mimarisi</a:t>
            </a:r>
          </a:p>
          <a:p>
            <a:pPr algn="l" marL="570571" indent="-285286" lvl="1">
              <a:lnSpc>
                <a:spcPts val="3699"/>
              </a:lnSpc>
              <a:buFont typeface="Arial"/>
              <a:buChar char="•"/>
            </a:pPr>
            <a:r>
              <a:rPr lang="en-US" sz="264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Çoklu platform uyumu (web, mobil, VR potansiyeli)</a:t>
            </a:r>
          </a:p>
          <a:p>
            <a:pPr algn="l">
              <a:lnSpc>
                <a:spcPts val="3699"/>
              </a:lnSpc>
              <a:spcBef>
                <a:spcPct val="0"/>
              </a:spcBef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14251206" y="8495348"/>
            <a:ext cx="2115836" cy="643153"/>
            <a:chOff x="0" y="0"/>
            <a:chExt cx="557257" cy="1693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57257" cy="169390"/>
            </a:xfrm>
            <a:custGeom>
              <a:avLst/>
              <a:gdLst/>
              <a:ahLst/>
              <a:cxnLst/>
              <a:rect r="r" b="b" t="t" l="l"/>
              <a:pathLst>
                <a:path h="169390" w="557257">
                  <a:moveTo>
                    <a:pt x="0" y="0"/>
                  </a:moveTo>
                  <a:lnTo>
                    <a:pt x="557257" y="0"/>
                  </a:lnTo>
                  <a:lnTo>
                    <a:pt x="557257" y="169390"/>
                  </a:lnTo>
                  <a:lnTo>
                    <a:pt x="0" y="16939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557257" cy="226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571365" y="6626125"/>
            <a:ext cx="2348856" cy="233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1856" indent="-140928" lvl="1">
              <a:lnSpc>
                <a:spcPts val="1827"/>
              </a:lnSpc>
              <a:buFont typeface="Arial"/>
              <a:buChar char="•"/>
            </a:pPr>
            <a:r>
              <a:rPr lang="en-US" sz="130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Five stars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571365" y="6934995"/>
            <a:ext cx="2348856" cy="233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1856" indent="-140928" lvl="1">
              <a:lnSpc>
                <a:spcPts val="1827"/>
              </a:lnSpc>
              <a:buFont typeface="Arial"/>
              <a:buChar char="•"/>
            </a:pPr>
            <a:r>
              <a:rPr lang="en-US" sz="130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Double Beds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571365" y="7243864"/>
            <a:ext cx="2348856" cy="233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1856" indent="-140928" lvl="1">
              <a:lnSpc>
                <a:spcPts val="1827"/>
              </a:lnSpc>
              <a:buFont typeface="Arial"/>
              <a:buChar char="•"/>
            </a:pPr>
            <a:r>
              <a:rPr lang="en-US" sz="130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Breakfast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571365" y="7552734"/>
            <a:ext cx="2348856" cy="233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1856" indent="-140928" lvl="1">
              <a:lnSpc>
                <a:spcPts val="1827"/>
              </a:lnSpc>
              <a:buFont typeface="Arial"/>
              <a:buChar char="•"/>
            </a:pPr>
            <a:r>
              <a:rPr lang="en-US" sz="130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Bike Loan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371359" y="6572246"/>
            <a:ext cx="2348856" cy="233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1856" indent="-140928" lvl="1">
              <a:lnSpc>
                <a:spcPts val="1827"/>
              </a:lnSpc>
              <a:buFont typeface="Arial"/>
              <a:buChar char="•"/>
            </a:pPr>
            <a:r>
              <a:rPr lang="en-US" sz="130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Five stars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371359" y="6881116"/>
            <a:ext cx="2348856" cy="233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1856" indent="-140928" lvl="1">
              <a:lnSpc>
                <a:spcPts val="1827"/>
              </a:lnSpc>
              <a:buFont typeface="Arial"/>
              <a:buChar char="•"/>
            </a:pPr>
            <a:r>
              <a:rPr lang="en-US" sz="130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Double Beds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371359" y="7189985"/>
            <a:ext cx="2348856" cy="233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1856" indent="-140928" lvl="1">
              <a:lnSpc>
                <a:spcPts val="1827"/>
              </a:lnSpc>
              <a:buFont typeface="Arial"/>
              <a:buChar char="•"/>
            </a:pPr>
            <a:r>
              <a:rPr lang="en-US" sz="130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Breakfast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371359" y="7498855"/>
            <a:ext cx="2348856" cy="233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1856" indent="-140928" lvl="1">
              <a:lnSpc>
                <a:spcPts val="1827"/>
              </a:lnSpc>
              <a:buFont typeface="Arial"/>
              <a:buChar char="•"/>
            </a:pPr>
            <a:r>
              <a:rPr lang="en-US" sz="130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Bike Loan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DAG5k1mL2q0</dc:identifier>
  <dcterms:modified xsi:type="dcterms:W3CDTF">2011-08-01T06:04:30Z</dcterms:modified>
  <cp:revision>1</cp:revision>
  <dc:title>Black and White Modern Travel Agency Presentation</dc:title>
</cp:coreProperties>
</file>